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58" r:id="rId4"/>
    <p:sldId id="263" r:id="rId5"/>
    <p:sldId id="264" r:id="rId6"/>
    <p:sldId id="265" r:id="rId7"/>
    <p:sldId id="276" r:id="rId8"/>
    <p:sldId id="273" r:id="rId9"/>
    <p:sldId id="274" r:id="rId10"/>
    <p:sldId id="275" r:id="rId11"/>
    <p:sldId id="277" r:id="rId12"/>
    <p:sldId id="266" r:id="rId13"/>
    <p:sldId id="267" r:id="rId14"/>
    <p:sldId id="268" r:id="rId15"/>
    <p:sldId id="271" r:id="rId16"/>
    <p:sldId id="269" r:id="rId17"/>
    <p:sldId id="270" r:id="rId18"/>
    <p:sldId id="280" r:id="rId19"/>
    <p:sldId id="281" r:id="rId20"/>
    <p:sldId id="282" r:id="rId21"/>
    <p:sldId id="283" r:id="rId22"/>
    <p:sldId id="285" r:id="rId23"/>
    <p:sldId id="284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1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121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66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45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07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2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17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64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89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39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73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70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4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9D37-41FD-4873-95AE-EFFD808B0208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3F13-0FB9-47BC-BEC9-3C89F320E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00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avi02.github.i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linkedin.com/in/hoil-jeo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AB56BBF-4DD9-95EA-4528-76241DE3B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9380"/>
            <a:ext cx="9141293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AEFA7-CC59-DDB1-208C-F0DC9A81A1A0}"/>
              </a:ext>
            </a:extLst>
          </p:cNvPr>
          <p:cNvSpPr txBox="1"/>
          <p:nvPr/>
        </p:nvSpPr>
        <p:spPr>
          <a:xfrm>
            <a:off x="2339752" y="1419622"/>
            <a:ext cx="58878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spc="-150" dirty="0">
                <a:latin typeface="+mn-ea"/>
              </a:rPr>
              <a:t>오픈소스가 </a:t>
            </a:r>
            <a:r>
              <a:rPr lang="ko-KR" altLang="en-US" sz="3200" b="1" spc="-150" dirty="0" err="1">
                <a:latin typeface="+mn-ea"/>
              </a:rPr>
              <a:t>뭔가요</a:t>
            </a:r>
            <a:r>
              <a:rPr lang="en-US" altLang="ko-KR" sz="3200" b="1" spc="-150">
                <a:latin typeface="+mn-ea"/>
              </a:rPr>
              <a:t>?</a:t>
            </a:r>
          </a:p>
          <a:p>
            <a:pPr algn="r"/>
            <a:r>
              <a:rPr lang="en-US" altLang="ko-KR" sz="2000" b="1" spc="-150">
                <a:latin typeface="+mn-ea"/>
              </a:rPr>
              <a:t>- </a:t>
            </a:r>
            <a:r>
              <a:rPr lang="ko-KR" altLang="en-US" sz="2000" b="1" spc="-150" dirty="0">
                <a:latin typeface="+mn-ea"/>
              </a:rPr>
              <a:t>오픈소스 </a:t>
            </a:r>
            <a:r>
              <a:rPr lang="ko-KR" altLang="en-US" sz="2000" b="1" spc="-150" dirty="0" err="1">
                <a:latin typeface="+mn-ea"/>
              </a:rPr>
              <a:t>컨트리뷰션</a:t>
            </a:r>
            <a:r>
              <a:rPr lang="ko-KR" altLang="en-US" sz="2000" b="1" spc="-150" dirty="0">
                <a:latin typeface="+mn-ea"/>
              </a:rPr>
              <a:t> 경험하기</a:t>
            </a:r>
            <a:endParaRPr lang="en-US" altLang="ko-KR" sz="2000" b="1" spc="-150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BF79A-74F6-5E22-858A-7D2333F34ABD}"/>
              </a:ext>
            </a:extLst>
          </p:cNvPr>
          <p:cNvSpPr txBox="1"/>
          <p:nvPr/>
        </p:nvSpPr>
        <p:spPr>
          <a:xfrm>
            <a:off x="3275856" y="264375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pc="20" dirty="0"/>
              <a:t>정호일</a:t>
            </a:r>
            <a:endParaRPr lang="en-US" altLang="ko-KR" spc="20" dirty="0"/>
          </a:p>
          <a:p>
            <a:pPr algn="r"/>
            <a:r>
              <a:rPr lang="en-US" altLang="ko-KR" spc="20" dirty="0">
                <a:hlinkClick r:id="rId3"/>
              </a:rPr>
              <a:t>https://lavi02.github.io</a:t>
            </a:r>
            <a:endParaRPr lang="en-US" altLang="ko-KR" spc="20" dirty="0"/>
          </a:p>
          <a:p>
            <a:pPr algn="r"/>
            <a:r>
              <a:rPr lang="en-US" altLang="ko-KR" spc="20" dirty="0">
                <a:hlinkClick r:id="rId4"/>
              </a:rPr>
              <a:t>https://www.linkedin.com/in/hoil-jeong</a:t>
            </a:r>
            <a:r>
              <a:rPr lang="en-US" altLang="ko-KR" spc="20" dirty="0"/>
              <a:t>  </a:t>
            </a:r>
          </a:p>
        </p:txBody>
      </p:sp>
      <p:pic>
        <p:nvPicPr>
          <p:cNvPr id="2050" name="Picture 2" descr="Google I/O Extended 2019 Daejeon 후기">
            <a:extLst>
              <a:ext uri="{FF2B5EF4-FFF2-40B4-BE49-F238E27FC236}">
                <a16:creationId xmlns:a16="http://schemas.microsoft.com/office/drawing/2014/main" id="{FFA72996-E939-20B2-A664-5DE319D5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084"/>
            <a:ext cx="4304810" cy="24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5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4422" y="357019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/>
              <a:t>오픈소스가 왜 중요한가요</a:t>
            </a:r>
            <a:r>
              <a:rPr lang="en-US" altLang="ko-KR" sz="22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39857-D072-22CD-CEB3-9D9A0AFD595C}"/>
              </a:ext>
            </a:extLst>
          </p:cNvPr>
          <p:cNvSpPr txBox="1"/>
          <p:nvPr/>
        </p:nvSpPr>
        <p:spPr>
          <a:xfrm>
            <a:off x="1654321" y="4242577"/>
            <a:ext cx="5832648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b="1" spc="-90" dirty="0"/>
              <a:t>다양한 경험</a:t>
            </a:r>
            <a:r>
              <a:rPr lang="en-US" altLang="ko-KR" b="1" spc="-90" dirty="0"/>
              <a:t>: </a:t>
            </a:r>
            <a:r>
              <a:rPr lang="ko-KR" altLang="en-US" b="1" spc="-90" dirty="0"/>
              <a:t>코드 리뷰</a:t>
            </a:r>
            <a:r>
              <a:rPr lang="en-US" altLang="ko-KR" b="1" spc="-90" dirty="0"/>
              <a:t>, </a:t>
            </a:r>
            <a:r>
              <a:rPr lang="ko-KR" altLang="en-US" b="1" spc="-90" dirty="0"/>
              <a:t>심화 학습 등의 기회</a:t>
            </a:r>
            <a:endParaRPr lang="en-US" altLang="ko-KR" spc="-9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16C98A-37D5-7B7F-5745-10EB7CA8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00" y="843558"/>
            <a:ext cx="5413199" cy="33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519E2-3E6F-7A93-51D5-B5AEBAE2752E}"/>
              </a:ext>
            </a:extLst>
          </p:cNvPr>
          <p:cNvSpPr txBox="1"/>
          <p:nvPr/>
        </p:nvSpPr>
        <p:spPr>
          <a:xfrm>
            <a:off x="5652120" y="0"/>
            <a:ext cx="34891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/>
              <a:t>https://tech.kakao.com/2021/06/16/frontend-growth-10/</a:t>
            </a:r>
          </a:p>
        </p:txBody>
      </p:sp>
    </p:spTree>
    <p:extLst>
      <p:ext uri="{BB962C8B-B14F-4D97-AF65-F5344CB8AC3E}">
        <p14:creationId xmlns:p14="http://schemas.microsoft.com/office/powerpoint/2010/main" val="194427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4422" y="357019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/>
              <a:t>오픈소스가 왜 중요한가요</a:t>
            </a:r>
            <a:r>
              <a:rPr lang="en-US" altLang="ko-KR" sz="22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39857-D072-22CD-CEB3-9D9A0AFD595C}"/>
              </a:ext>
            </a:extLst>
          </p:cNvPr>
          <p:cNvSpPr txBox="1"/>
          <p:nvPr/>
        </p:nvSpPr>
        <p:spPr>
          <a:xfrm>
            <a:off x="1654321" y="4242577"/>
            <a:ext cx="5832648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b="1" spc="-90" dirty="0"/>
              <a:t>다양한 경험</a:t>
            </a:r>
            <a:r>
              <a:rPr lang="en-US" altLang="ko-KR" b="1" spc="-90" dirty="0"/>
              <a:t>: </a:t>
            </a:r>
            <a:r>
              <a:rPr lang="ko-KR" altLang="en-US" b="1" spc="-90" dirty="0"/>
              <a:t>코드 리뷰</a:t>
            </a:r>
            <a:r>
              <a:rPr lang="en-US" altLang="ko-KR" b="1" spc="-90" dirty="0"/>
              <a:t>, </a:t>
            </a:r>
            <a:r>
              <a:rPr lang="ko-KR" altLang="en-US" b="1" spc="-90" dirty="0"/>
              <a:t>심화 학습 등의 기회</a:t>
            </a:r>
            <a:endParaRPr lang="en-US" altLang="ko-KR" spc="-9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864271A-8FEE-0F54-E510-C9661F58B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0" y="790970"/>
            <a:ext cx="6084168" cy="20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-6] 삼성 오픈소스 컨퍼런스(SOSCON) 2015 속 주목해야 할 세션은? – Samsung Newsroom Korea">
            <a:extLst>
              <a:ext uri="{FF2B5EF4-FFF2-40B4-BE49-F238E27FC236}">
                <a16:creationId xmlns:a16="http://schemas.microsoft.com/office/drawing/2014/main" id="{6A225ADC-9553-0453-7CCA-E5825AE0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0" y="2418806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pen Source Summit Japan 2022에 LINE이 Gold Sponsor로 후원했습니다">
            <a:extLst>
              <a:ext uri="{FF2B5EF4-FFF2-40B4-BE49-F238E27FC236}">
                <a16:creationId xmlns:a16="http://schemas.microsoft.com/office/drawing/2014/main" id="{195FD58E-1591-D0CD-7D40-C448C4E4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18" y="1899566"/>
            <a:ext cx="4320480" cy="199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2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CB9461F-6F95-81AE-1F43-E8994DA9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69" y="339502"/>
            <a:ext cx="694166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2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75D5516-B503-0503-23CF-B875A9E58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27515"/>
            <a:ext cx="5985007" cy="305000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D41E21A-30EF-D93F-DE73-D811A00E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47614"/>
            <a:ext cx="5112568" cy="32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7250C96-1421-EA50-D8A8-62294907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49"/>
            <a:ext cx="6552728" cy="35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413ED42-64DD-DFB3-390B-E0C07E331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923439"/>
            <a:ext cx="3980240" cy="35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4422" y="339502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 err="1"/>
              <a:t>컨트리뷰션</a:t>
            </a:r>
            <a:r>
              <a:rPr lang="ko-KR" altLang="en-US" sz="2200" dirty="0"/>
              <a:t> 활동을 하는 이유</a:t>
            </a:r>
            <a:r>
              <a:rPr lang="en-US" altLang="ko-KR" sz="22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4322" y="1109891"/>
            <a:ext cx="5832648" cy="301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eriod"/>
            </a:pPr>
            <a:r>
              <a:rPr lang="ko-KR" altLang="en-US" sz="1600" b="1" spc="-90" dirty="0"/>
              <a:t>오픈소스 기여를 통한 성장</a:t>
            </a:r>
            <a:endParaRPr lang="en-US" altLang="ko-KR" sz="1600" b="1" spc="-90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è"/>
            </a:pPr>
            <a:r>
              <a:rPr lang="ko-KR" altLang="en-US" sz="1600" spc="-90" dirty="0"/>
              <a:t>이슈 보고나 실제 기여를 했을 때</a:t>
            </a:r>
            <a:r>
              <a:rPr lang="en-US" altLang="ko-KR" sz="1600" spc="-90" dirty="0"/>
              <a:t>, </a:t>
            </a:r>
            <a:r>
              <a:rPr lang="ko-KR" altLang="en-US" sz="1600" spc="-90" dirty="0"/>
              <a:t>도움을 받을 수 있음</a:t>
            </a:r>
            <a:r>
              <a:rPr lang="en-US" altLang="ko-KR" sz="1600" spc="-90" dirty="0"/>
              <a:t>.</a:t>
            </a: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è"/>
            </a:pPr>
            <a:r>
              <a:rPr lang="ko-KR" altLang="en-US" sz="1600" spc="-90" dirty="0"/>
              <a:t>역량을 노출할 수 있는 좋은 기회</a:t>
            </a:r>
            <a:endParaRPr lang="en-US" altLang="ko-KR" sz="1600" spc="-90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è"/>
            </a:pPr>
            <a:endParaRPr lang="en-US" altLang="ko-KR" sz="1600" spc="-90" dirty="0"/>
          </a:p>
          <a:p>
            <a:pPr algn="ctr">
              <a:lnSpc>
                <a:spcPct val="120000"/>
              </a:lnSpc>
            </a:pPr>
            <a:r>
              <a:rPr lang="en-US" altLang="ko-KR" sz="1600" b="1" spc="-90" dirty="0"/>
              <a:t>2. </a:t>
            </a:r>
            <a:r>
              <a:rPr lang="ko-KR" altLang="en-US" sz="1600" b="1" spc="-90" dirty="0"/>
              <a:t>외부 참여를 위한 세밀한 정의와 설계</a:t>
            </a:r>
            <a:endParaRPr lang="en-US" altLang="ko-KR" sz="1600" b="1" spc="-90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è"/>
            </a:pPr>
            <a:r>
              <a:rPr lang="ko-KR" altLang="en-US" sz="1600" spc="-90" dirty="0"/>
              <a:t>외부 연결성을 고려</a:t>
            </a:r>
            <a:endParaRPr lang="en-US" altLang="ko-KR" sz="1600" spc="-90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è"/>
            </a:pPr>
            <a:r>
              <a:rPr lang="ko-KR" altLang="en-US" sz="1600" spc="-90" dirty="0"/>
              <a:t>사회적인 네트워크 형성 및 참여 가능</a:t>
            </a:r>
            <a:endParaRPr lang="en-US" altLang="ko-KR" sz="1600" spc="-90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è"/>
            </a:pPr>
            <a:endParaRPr lang="en-US" altLang="ko-KR" sz="1600" spc="-90" dirty="0"/>
          </a:p>
          <a:p>
            <a:pPr algn="ctr">
              <a:lnSpc>
                <a:spcPct val="120000"/>
              </a:lnSpc>
            </a:pPr>
            <a:r>
              <a:rPr lang="en-US" altLang="ko-KR" sz="1600" b="1" spc="-90" dirty="0"/>
              <a:t>3. </a:t>
            </a:r>
            <a:r>
              <a:rPr lang="ko-KR" altLang="en-US" sz="1600" b="1" spc="-90" dirty="0"/>
              <a:t>사용하는 기술 버전에 대한 빠른 적용 가능</a:t>
            </a:r>
            <a:endParaRPr lang="en-US" altLang="ko-KR" sz="1600" b="1" spc="-90" dirty="0"/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è"/>
            </a:pPr>
            <a:r>
              <a:rPr lang="ko-KR" altLang="en-US" sz="1600" spc="-90" dirty="0"/>
              <a:t>기술 트렌드를 반영하는 유연성 향상</a:t>
            </a:r>
            <a:endParaRPr lang="en-US" altLang="ko-KR" sz="1600" spc="-90" dirty="0"/>
          </a:p>
        </p:txBody>
      </p:sp>
    </p:spTree>
    <p:extLst>
      <p:ext uri="{BB962C8B-B14F-4D97-AF65-F5344CB8AC3E}">
        <p14:creationId xmlns:p14="http://schemas.microsoft.com/office/powerpoint/2010/main" val="63670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733CE1D-AD8D-54C2-70DE-90F8FEF0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2299457"/>
            <a:ext cx="4536504" cy="24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오픈소스에 기여하는 방법에 대하여 - #1 기존 프로젝트 활용하기 - 오픈소스컨설팅 테크블로그">
            <a:extLst>
              <a:ext uri="{FF2B5EF4-FFF2-40B4-BE49-F238E27FC236}">
                <a16:creationId xmlns:a16="http://schemas.microsoft.com/office/drawing/2014/main" id="{63A620CA-AFF5-5076-2F30-8BEF6B976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8" b="38275"/>
          <a:stretch/>
        </p:blipFill>
        <p:spPr bwMode="auto">
          <a:xfrm>
            <a:off x="2663788" y="49432"/>
            <a:ext cx="3384376" cy="15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2FB46188-058A-786C-A22D-1C4CCA02EB28}"/>
              </a:ext>
            </a:extLst>
          </p:cNvPr>
          <p:cNvSpPr/>
          <p:nvPr/>
        </p:nvSpPr>
        <p:spPr>
          <a:xfrm>
            <a:off x="4247964" y="1737618"/>
            <a:ext cx="216024" cy="4614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005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B29379C-834A-C78D-B4BD-23ED9A7F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7534"/>
            <a:ext cx="3854251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2393B097-0419-9C12-C014-C17AC5B3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55" y="1284710"/>
            <a:ext cx="4237533" cy="32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9A7A0F56-016C-6D3A-E1A5-EF09AFF1D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8390"/>
            <a:ext cx="3987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88293-ACC5-D4E4-5CF3-D15D5D916EB1}"/>
              </a:ext>
            </a:extLst>
          </p:cNvPr>
          <p:cNvSpPr txBox="1"/>
          <p:nvPr/>
        </p:nvSpPr>
        <p:spPr>
          <a:xfrm>
            <a:off x="4111034" y="6674"/>
            <a:ext cx="50382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/>
              <a:t>https://naver.github.io/OpenSourceGuide/book/BetterContribution/why-contribute-to-open-source.html</a:t>
            </a:r>
          </a:p>
        </p:txBody>
      </p:sp>
    </p:spTree>
    <p:extLst>
      <p:ext uri="{BB962C8B-B14F-4D97-AF65-F5344CB8AC3E}">
        <p14:creationId xmlns:p14="http://schemas.microsoft.com/office/powerpoint/2010/main" val="65117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4422" y="339502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/>
              <a:t>이런 분들 환영합니다</a:t>
            </a:r>
            <a:r>
              <a:rPr lang="en-US" altLang="ko-KR" sz="2200" dirty="0"/>
              <a:t>!</a:t>
            </a:r>
          </a:p>
        </p:txBody>
      </p:sp>
      <p:pic>
        <p:nvPicPr>
          <p:cNvPr id="6146" name="Picture 2" descr="[로스트아크] 뉴비들이 도움을 받고도 정착을 못하는 이유 - YouTube">
            <a:extLst>
              <a:ext uri="{FF2B5EF4-FFF2-40B4-BE49-F238E27FC236}">
                <a16:creationId xmlns:a16="http://schemas.microsoft.com/office/drawing/2014/main" id="{3DD77EE7-6A00-AE6F-2482-C0BE03369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7"/>
          <a:stretch/>
        </p:blipFill>
        <p:spPr bwMode="auto">
          <a:xfrm>
            <a:off x="2745766" y="1169298"/>
            <a:ext cx="3649760" cy="140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4C7714-6CC5-022D-5A92-425CF8EF348A}"/>
              </a:ext>
            </a:extLst>
          </p:cNvPr>
          <p:cNvSpPr txBox="1"/>
          <p:nvPr/>
        </p:nvSpPr>
        <p:spPr>
          <a:xfrm>
            <a:off x="1654322" y="2931790"/>
            <a:ext cx="5832648" cy="154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eriod"/>
            </a:pPr>
            <a:r>
              <a:rPr lang="ko-KR" altLang="en-US" sz="1600" b="1" spc="-90" dirty="0"/>
              <a:t>오픈소스에 관심 있으신 분들</a:t>
            </a:r>
            <a:r>
              <a:rPr lang="en-US" altLang="ko-KR" sz="1600" b="1" spc="-90" dirty="0"/>
              <a:t>!</a:t>
            </a:r>
          </a:p>
          <a:p>
            <a:pPr marL="342900" indent="-342900" algn="ctr">
              <a:lnSpc>
                <a:spcPct val="120000"/>
              </a:lnSpc>
              <a:buAutoNum type="arabicPeriod"/>
            </a:pPr>
            <a:endParaRPr lang="en-US" altLang="ko-KR" sz="1600" b="1" spc="-90" dirty="0"/>
          </a:p>
          <a:p>
            <a:pPr marL="342900" indent="-342900" algn="ctr">
              <a:lnSpc>
                <a:spcPct val="120000"/>
              </a:lnSpc>
              <a:buAutoNum type="arabicPeriod"/>
            </a:pPr>
            <a:r>
              <a:rPr lang="ko-KR" altLang="en-US" sz="1600" b="1" spc="-90" dirty="0"/>
              <a:t>어떻게 </a:t>
            </a:r>
            <a:r>
              <a:rPr lang="ko-KR" altLang="en-US" sz="1600" b="1" spc="-90" dirty="0" err="1"/>
              <a:t>시작해야할</a:t>
            </a:r>
            <a:r>
              <a:rPr lang="ko-KR" altLang="en-US" sz="1600" b="1" spc="-90" dirty="0"/>
              <a:t> 지 고민되시는 분들</a:t>
            </a:r>
            <a:r>
              <a:rPr lang="en-US" altLang="ko-KR" sz="1600" b="1" spc="-90" dirty="0"/>
              <a:t>!</a:t>
            </a:r>
          </a:p>
          <a:p>
            <a:pPr marL="342900" indent="-342900" algn="ctr">
              <a:lnSpc>
                <a:spcPct val="120000"/>
              </a:lnSpc>
              <a:buAutoNum type="arabicPeriod"/>
            </a:pPr>
            <a:endParaRPr lang="en-US" altLang="ko-KR" sz="1600" b="1" spc="-90" dirty="0"/>
          </a:p>
          <a:p>
            <a:pPr marL="342900" indent="-342900" algn="ctr">
              <a:lnSpc>
                <a:spcPct val="120000"/>
              </a:lnSpc>
              <a:buAutoNum type="arabicPeriod"/>
            </a:pPr>
            <a:r>
              <a:rPr lang="ko-KR" altLang="en-US" sz="1600" b="1" spc="-90" dirty="0"/>
              <a:t>가진 기술지식으로 기여가 어렵다고 생각하시는 분들</a:t>
            </a:r>
            <a:r>
              <a:rPr lang="en-US" altLang="ko-KR" sz="1600" b="1" spc="-90" dirty="0"/>
              <a:t>!</a:t>
            </a:r>
            <a:endParaRPr lang="en-US" altLang="ko-KR" sz="1600" spc="-90" dirty="0"/>
          </a:p>
        </p:txBody>
      </p:sp>
    </p:spTree>
    <p:extLst>
      <p:ext uri="{BB962C8B-B14F-4D97-AF65-F5344CB8AC3E}">
        <p14:creationId xmlns:p14="http://schemas.microsoft.com/office/powerpoint/2010/main" val="2640749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pic>
        <p:nvPicPr>
          <p:cNvPr id="7170" name="Picture 2" descr="비사이드 #3] Github Issue 를 활용한 팀프로젝트 환경 셋팅">
            <a:extLst>
              <a:ext uri="{FF2B5EF4-FFF2-40B4-BE49-F238E27FC236}">
                <a16:creationId xmlns:a16="http://schemas.microsoft.com/office/drawing/2014/main" id="{C8A6667D-78B0-4502-DC25-13915681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4" y="339502"/>
            <a:ext cx="24290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5화 꼬리 질문은 관심의 표현이다!">
            <a:extLst>
              <a:ext uri="{FF2B5EF4-FFF2-40B4-BE49-F238E27FC236}">
                <a16:creationId xmlns:a16="http://schemas.microsoft.com/office/drawing/2014/main" id="{959FFC8D-CDC2-1F2C-C381-139653D2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85" y="339502"/>
            <a:ext cx="259953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5621410A-AC63-705C-C9F9-5914DE663A0F}"/>
              </a:ext>
            </a:extLst>
          </p:cNvPr>
          <p:cNvSpPr/>
          <p:nvPr/>
        </p:nvSpPr>
        <p:spPr>
          <a:xfrm rot="2713553">
            <a:off x="2569845" y="1808678"/>
            <a:ext cx="864096" cy="3995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4" name="Picture 6" descr="KPT 회고란 무엇인가?">
            <a:extLst>
              <a:ext uri="{FF2B5EF4-FFF2-40B4-BE49-F238E27FC236}">
                <a16:creationId xmlns:a16="http://schemas.microsoft.com/office/drawing/2014/main" id="{0EBB63C6-35D6-E6B5-E1A6-8115DA38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71750"/>
            <a:ext cx="3168352" cy="18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오픈소스 세계에 기여하는 개발자가 되어보자 | PIGNOSE BARN">
            <a:extLst>
              <a:ext uri="{FF2B5EF4-FFF2-40B4-BE49-F238E27FC236}">
                <a16:creationId xmlns:a16="http://schemas.microsoft.com/office/drawing/2014/main" id="{ACEF3577-9C2A-8B6C-C767-688CD466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9822"/>
            <a:ext cx="2664296" cy="10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6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pic>
        <p:nvPicPr>
          <p:cNvPr id="1026" name="Picture 2" descr="로아 6일차 명예파푸니카인 뉴비 아이템 레벨 1340 드디어 완성 : ) : 네이버 블로그">
            <a:extLst>
              <a:ext uri="{FF2B5EF4-FFF2-40B4-BE49-F238E27FC236}">
                <a16:creationId xmlns:a16="http://schemas.microsoft.com/office/drawing/2014/main" id="{6BE8EFB5-0582-5FD5-60C2-9275A0D7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51670"/>
            <a:ext cx="4890120" cy="27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오픈 소스 소프트웨어(OSS, Open Source Software)정의와 특징 : 네이버 블로그">
            <a:extLst>
              <a:ext uri="{FF2B5EF4-FFF2-40B4-BE49-F238E27FC236}">
                <a16:creationId xmlns:a16="http://schemas.microsoft.com/office/drawing/2014/main" id="{0FAB3241-633C-5A23-442D-21C48077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39" y="915566"/>
            <a:ext cx="1763918" cy="13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2B8A0-129D-91FD-48E8-C0F41C1DDB38}"/>
              </a:ext>
            </a:extLst>
          </p:cNvPr>
          <p:cNvSpPr txBox="1"/>
          <p:nvPr/>
        </p:nvSpPr>
        <p:spPr>
          <a:xfrm>
            <a:off x="2537771" y="217971"/>
            <a:ext cx="406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/>
              <a:t>함께 여행하실 분들</a:t>
            </a:r>
            <a:endParaRPr lang="en-US" altLang="ko-KR" sz="2200" dirty="0"/>
          </a:p>
          <a:p>
            <a:pPr algn="ctr"/>
            <a:r>
              <a:rPr lang="en-US" altLang="ko-KR" sz="1400" dirty="0"/>
              <a:t>(</a:t>
            </a:r>
            <a:r>
              <a:rPr lang="ko-KR" altLang="en-US" sz="1400" dirty="0"/>
              <a:t>이런 분들이 오시면 좋아요</a:t>
            </a:r>
            <a:r>
              <a:rPr lang="en-US" altLang="ko-KR" sz="1400" dirty="0"/>
              <a:t>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9677B-EA74-E210-76F2-D59DCAEFE253}"/>
              </a:ext>
            </a:extLst>
          </p:cNvPr>
          <p:cNvSpPr txBox="1"/>
          <p:nvPr/>
        </p:nvSpPr>
        <p:spPr>
          <a:xfrm>
            <a:off x="6876256" y="33887"/>
            <a:ext cx="2238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>
                <a:solidFill>
                  <a:schemeClr val="tx1"/>
                </a:solidFill>
              </a:rPr>
              <a:t>시작하기 전에</a:t>
            </a:r>
            <a:r>
              <a:rPr lang="en-US" altLang="ko-KR" sz="22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1976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A619C04-685B-CEF0-74EB-64CD13ED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32" y="411510"/>
            <a:ext cx="7313228" cy="39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0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21CFAD5-F7BE-DFCD-6BA0-4BEE1B14A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14" y="339502"/>
            <a:ext cx="7424664" cy="39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4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pic>
        <p:nvPicPr>
          <p:cNvPr id="12292" name="Picture 4" descr="Open UP 소개] 공개SW 개발·공유·활용 원스톱 지원 Open UP이 함께합니다 - 공개SW 포털">
            <a:extLst>
              <a:ext uri="{FF2B5EF4-FFF2-40B4-BE49-F238E27FC236}">
                <a16:creationId xmlns:a16="http://schemas.microsoft.com/office/drawing/2014/main" id="{00FF685A-2BF4-BE0A-9909-9D072862F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1"/>
          <a:stretch/>
        </p:blipFill>
        <p:spPr bwMode="auto">
          <a:xfrm>
            <a:off x="2403708" y="1379798"/>
            <a:ext cx="4333875" cy="23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05A5AB-C8DB-2D3B-4120-F7F31C28AB10}"/>
              </a:ext>
            </a:extLst>
          </p:cNvPr>
          <p:cNvSpPr txBox="1"/>
          <p:nvPr/>
        </p:nvSpPr>
        <p:spPr>
          <a:xfrm>
            <a:off x="5559149" y="14404"/>
            <a:ext cx="3582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/>
              <a:t>https://www.oss.kr/news/show/ea60b452-72ea-4a83-93f5-450582463d87</a:t>
            </a:r>
          </a:p>
        </p:txBody>
      </p:sp>
    </p:spTree>
    <p:extLst>
      <p:ext uri="{BB962C8B-B14F-4D97-AF65-F5344CB8AC3E}">
        <p14:creationId xmlns:p14="http://schemas.microsoft.com/office/powerpoint/2010/main" val="182636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pic>
        <p:nvPicPr>
          <p:cNvPr id="11266" name="Picture 2" descr="로악귀들과 비키니 아일랜드 '_' | 로스트아크 - 자유게시판">
            <a:extLst>
              <a:ext uri="{FF2B5EF4-FFF2-40B4-BE49-F238E27FC236}">
                <a16:creationId xmlns:a16="http://schemas.microsoft.com/office/drawing/2014/main" id="{F1C2FE7F-BA1E-7A99-4CBC-11ECF791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4775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8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2040" y="405727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/>
              <a:t>소개</a:t>
            </a:r>
            <a:r>
              <a:rPr lang="en-US" altLang="ko-KR" sz="2200" dirty="0"/>
              <a:t>(</a:t>
            </a:r>
            <a:r>
              <a:rPr lang="ko-KR" altLang="en-US" sz="2200" dirty="0"/>
              <a:t>정호일</a:t>
            </a:r>
            <a:r>
              <a:rPr lang="en-US" altLang="ko-KR" sz="2200" dirty="0"/>
              <a:t>, 22)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840" y="966782"/>
            <a:ext cx="5832648" cy="135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 spc="-90" dirty="0"/>
              <a:t>2</a:t>
            </a:r>
            <a:r>
              <a:rPr lang="ko-KR" altLang="en-US" sz="1400" spc="-90" dirty="0" err="1"/>
              <a:t>년차</a:t>
            </a:r>
            <a:r>
              <a:rPr lang="ko-KR" altLang="en-US" sz="1400" spc="-90" dirty="0"/>
              <a:t> </a:t>
            </a:r>
            <a:r>
              <a:rPr lang="ko-KR" altLang="en-US" sz="1400" b="1" spc="-90" dirty="0"/>
              <a:t>서버 </a:t>
            </a:r>
            <a:r>
              <a:rPr lang="ko-KR" altLang="en-US" sz="1400" b="1" spc="-90" dirty="0" err="1"/>
              <a:t>백엔드</a:t>
            </a:r>
            <a:r>
              <a:rPr lang="ko-KR" altLang="en-US" sz="1400" b="1" spc="-90" dirty="0"/>
              <a:t> 엔지니어</a:t>
            </a:r>
            <a:endParaRPr lang="en-US" altLang="ko-KR" sz="1400" b="1" spc="-90" dirty="0"/>
          </a:p>
          <a:p>
            <a:pPr algn="ctr">
              <a:lnSpc>
                <a:spcPct val="120000"/>
              </a:lnSpc>
            </a:pPr>
            <a:r>
              <a:rPr lang="en-US" altLang="ko-KR" sz="1400" spc="-90" dirty="0"/>
              <a:t>2021. 03. </a:t>
            </a:r>
            <a:r>
              <a:rPr lang="ko-KR" altLang="en-US" sz="1400" spc="-90" dirty="0"/>
              <a:t>한양대학교 </a:t>
            </a:r>
            <a:r>
              <a:rPr lang="en-US" altLang="ko-KR" sz="1400" spc="-90" dirty="0"/>
              <a:t>ERICA</a:t>
            </a:r>
            <a:r>
              <a:rPr lang="ko-KR" altLang="en-US" sz="1400" spc="-90" dirty="0"/>
              <a:t>캠퍼스 컴퓨터학부 소프트웨어전공</a:t>
            </a:r>
            <a:r>
              <a:rPr lang="en-US" altLang="ko-KR" sz="1400" spc="-90" dirty="0"/>
              <a:t> </a:t>
            </a:r>
            <a:r>
              <a:rPr lang="ko-KR" altLang="en-US" sz="1400" spc="-90" dirty="0"/>
              <a:t>휴학생</a:t>
            </a:r>
            <a:endParaRPr lang="en-US" altLang="ko-KR" sz="1400" spc="-90" dirty="0"/>
          </a:p>
          <a:p>
            <a:pPr algn="ctr">
              <a:lnSpc>
                <a:spcPct val="120000"/>
              </a:lnSpc>
            </a:pPr>
            <a:endParaRPr lang="en-US" altLang="ko-KR" sz="1400" spc="-90" dirty="0"/>
          </a:p>
          <a:p>
            <a:pPr algn="ctr">
              <a:lnSpc>
                <a:spcPct val="120000"/>
              </a:lnSpc>
            </a:pPr>
            <a:r>
              <a:rPr lang="en-US" altLang="ko-KR" sz="1400" spc="-90" dirty="0"/>
              <a:t>2023.06. ~ </a:t>
            </a:r>
            <a:r>
              <a:rPr lang="ko-KR" altLang="en-US" sz="1400" spc="-90" dirty="0"/>
              <a:t>현재</a:t>
            </a:r>
            <a:r>
              <a:rPr lang="en-US" altLang="ko-KR" sz="1400" spc="-90" dirty="0"/>
              <a:t> </a:t>
            </a:r>
            <a:r>
              <a:rPr lang="ko-KR" altLang="en-US" sz="1400" b="1" spc="-90" dirty="0"/>
              <a:t>㈜</a:t>
            </a:r>
            <a:r>
              <a:rPr lang="en-US" altLang="ko-KR" sz="1400" b="1" spc="-90" dirty="0"/>
              <a:t> </a:t>
            </a:r>
            <a:r>
              <a:rPr lang="en-US" altLang="ko-KR" sz="1400" b="1" spc="-90" dirty="0" err="1"/>
              <a:t>Fleetune</a:t>
            </a:r>
            <a:r>
              <a:rPr lang="en-US" altLang="ko-KR" sz="1400" b="1" spc="-90" dirty="0"/>
              <a:t> </a:t>
            </a:r>
            <a:r>
              <a:rPr lang="en-US" altLang="ko-KR" sz="1400" spc="-90" dirty="0" err="1"/>
              <a:t>Fullstack</a:t>
            </a:r>
            <a:r>
              <a:rPr lang="en-US" altLang="ko-KR" sz="1400" spc="-90" dirty="0"/>
              <a:t> Engineer. DevOps Engineer</a:t>
            </a:r>
          </a:p>
          <a:p>
            <a:pPr algn="ctr">
              <a:lnSpc>
                <a:spcPct val="120000"/>
              </a:lnSpc>
            </a:pPr>
            <a:r>
              <a:rPr lang="en-US" altLang="ko-KR" sz="1400" spc="-90" dirty="0"/>
              <a:t>2022.05. ~ 2023.03. </a:t>
            </a:r>
            <a:r>
              <a:rPr lang="en-US" altLang="ko-KR" sz="1400" b="1" spc="-90" dirty="0" err="1"/>
              <a:t>Crescento</a:t>
            </a:r>
            <a:r>
              <a:rPr lang="en-US" altLang="ko-KR" sz="1400" spc="-90" dirty="0"/>
              <a:t> Backend Engineer.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0CF5B-0523-A03B-A186-2C88D27EF562}"/>
              </a:ext>
            </a:extLst>
          </p:cNvPr>
          <p:cNvSpPr txBox="1"/>
          <p:nvPr/>
        </p:nvSpPr>
        <p:spPr>
          <a:xfrm>
            <a:off x="3417307" y="264375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2023.10,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정주영창업경진대회 성장트랙 대상</a:t>
            </a:r>
            <a:endParaRPr lang="en-US" altLang="ko-KR" sz="1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333333"/>
                </a:solidFill>
                <a:latin typeface="Roboto" panose="02000000000000000000" pitchFamily="2" charset="0"/>
              </a:rPr>
              <a:t> 2023.10, Coursera Deep Learning Specialization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2023.06,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양자정보경진대회 </a:t>
            </a:r>
            <a:r>
              <a:rPr lang="ko-KR" altLang="en-US" sz="1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해커톤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입선</a:t>
            </a:r>
            <a:endParaRPr lang="en-US" altLang="ko-KR" sz="1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2023.01, </a:t>
            </a:r>
            <a:r>
              <a:rPr lang="en-US" altLang="ko-KR" sz="1200" dirty="0">
                <a:solidFill>
                  <a:srgbClr val="333333"/>
                </a:solidFill>
                <a:latin typeface="Roboto" panose="02000000000000000000" pitchFamily="2" charset="0"/>
              </a:rPr>
              <a:t>AWS</a:t>
            </a:r>
            <a:r>
              <a:rPr lang="ko-KR" altLang="en-US" sz="12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altLang="ko-KR" sz="1200" dirty="0">
                <a:solidFill>
                  <a:srgbClr val="333333"/>
                </a:solidFill>
                <a:latin typeface="Roboto" panose="02000000000000000000" pitchFamily="2" charset="0"/>
              </a:rPr>
              <a:t>Certified</a:t>
            </a:r>
            <a:r>
              <a:rPr lang="ko-KR" altLang="en-US" sz="12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altLang="ko-KR" sz="1200" dirty="0">
                <a:solidFill>
                  <a:srgbClr val="333333"/>
                </a:solidFill>
                <a:latin typeface="Roboto" panose="02000000000000000000" pitchFamily="2" charset="0"/>
              </a:rPr>
              <a:t>Solutions</a:t>
            </a:r>
            <a:r>
              <a:rPr lang="ko-KR" altLang="en-US" sz="12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altLang="ko-KR" sz="1200" dirty="0">
                <a:solidFill>
                  <a:srgbClr val="333333"/>
                </a:solidFill>
                <a:latin typeface="Roboto" panose="02000000000000000000" pitchFamily="2" charset="0"/>
              </a:rPr>
              <a:t>Architect – Associate</a:t>
            </a:r>
            <a:endParaRPr lang="en-US" altLang="ko-KR" sz="1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2020.06, Russia </a:t>
            </a:r>
            <a:r>
              <a:rPr lang="en-US" altLang="ko-KR" sz="1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SpamAndFlags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CTF World Championship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입선</a:t>
            </a:r>
            <a:endParaRPr lang="en-US" altLang="ko-KR" sz="1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2020.04, University of Maryland UMDCTF </a:t>
            </a:r>
            <a:r>
              <a:rPr lang="en-US" altLang="ko-KR" sz="1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ThreatSims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1</a:t>
            </a:r>
            <a:r>
              <a:rPr lang="en-US" altLang="ko-KR" sz="1200" b="0" i="0" baseline="30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200" baseline="30000" dirty="0">
                <a:solidFill>
                  <a:srgbClr val="333333"/>
                </a:solidFill>
                <a:latin typeface="Roboto" panose="02000000000000000000" pitchFamily="2" charset="0"/>
              </a:rPr>
              <a:t>  </a:t>
            </a:r>
            <a:r>
              <a:rPr lang="en-US" altLang="ko-K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2019.11, SKT 0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과 함께하는 </a:t>
            </a:r>
            <a:r>
              <a:rPr lang="ko-KR" altLang="en-US" sz="1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스마틴앱챌린지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미래산업부문 최우수상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2019.10, </a:t>
            </a:r>
            <a:r>
              <a:rPr lang="ko-KR" altLang="en-US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대한민국청소년창업경진대회 사회적문제해결분야 우수상</a:t>
            </a:r>
          </a:p>
        </p:txBody>
      </p:sp>
      <p:pic>
        <p:nvPicPr>
          <p:cNvPr id="1028" name="Picture 4" descr="정주영 창업경진대회 성장트랙 대상 수상팀 ‘플릿튠’이 기념촬영을 하고 있다.">
            <a:extLst>
              <a:ext uri="{FF2B5EF4-FFF2-40B4-BE49-F238E27FC236}">
                <a16:creationId xmlns:a16="http://schemas.microsoft.com/office/drawing/2014/main" id="{9C3AB350-6B9C-0C93-133D-22439451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0" y="1556087"/>
            <a:ext cx="3051085" cy="20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4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pic>
        <p:nvPicPr>
          <p:cNvPr id="2052" name="Picture 4" descr="플릿튠 - 모빌리티 서비스를 위한 B2B 플랫폼">
            <a:extLst>
              <a:ext uri="{FF2B5EF4-FFF2-40B4-BE49-F238E27FC236}">
                <a16:creationId xmlns:a16="http://schemas.microsoft.com/office/drawing/2014/main" id="{3CC5519C-9753-B93D-78D9-1A6D979B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550"/>
            <a:ext cx="44584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5E5339E-8117-6BF3-F46B-D50A80245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763"/>
          <a:stretch/>
        </p:blipFill>
        <p:spPr>
          <a:xfrm>
            <a:off x="3960011" y="1707654"/>
            <a:ext cx="4824536" cy="280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87F88-FC70-7930-EDE4-B5CDFAEBB47A}"/>
              </a:ext>
            </a:extLst>
          </p:cNvPr>
          <p:cNvSpPr txBox="1"/>
          <p:nvPr/>
        </p:nvSpPr>
        <p:spPr>
          <a:xfrm>
            <a:off x="1925704" y="242813"/>
            <a:ext cx="5292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/>
              <a:t>수요응답형 교통체계 </a:t>
            </a:r>
            <a:r>
              <a:rPr lang="ko-KR" altLang="en-US" sz="2200" dirty="0" err="1"/>
              <a:t>백엔드</a:t>
            </a:r>
            <a:endParaRPr lang="en-US" altLang="ko-KR" sz="2200" dirty="0"/>
          </a:p>
          <a:p>
            <a:pPr algn="ctr"/>
            <a:r>
              <a:rPr lang="en-US" altLang="ko-KR" sz="2200" dirty="0"/>
              <a:t>(DRT, Demand Responsive Transport)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3501D-915A-05E7-8764-72298A11E93A}"/>
              </a:ext>
            </a:extLst>
          </p:cNvPr>
          <p:cNvSpPr txBox="1"/>
          <p:nvPr/>
        </p:nvSpPr>
        <p:spPr>
          <a:xfrm>
            <a:off x="7159282" y="33887"/>
            <a:ext cx="1955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en-US" altLang="ko-KR" sz="2200" dirty="0">
                <a:solidFill>
                  <a:schemeClr val="tx1"/>
                </a:solidFill>
              </a:rPr>
              <a:t>Business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7A2F82E-AB7D-DD39-1CE7-CCEBED830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87" y="3122048"/>
            <a:ext cx="4211960" cy="13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87F88-FC70-7930-EDE4-B5CDFAEBB47A}"/>
              </a:ext>
            </a:extLst>
          </p:cNvPr>
          <p:cNvSpPr txBox="1"/>
          <p:nvPr/>
        </p:nvSpPr>
        <p:spPr>
          <a:xfrm>
            <a:off x="1664676" y="551384"/>
            <a:ext cx="581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/>
              <a:t>권역 최적화 </a:t>
            </a:r>
            <a:r>
              <a:rPr lang="en-US" altLang="ko-KR" sz="2200" dirty="0"/>
              <a:t>/ </a:t>
            </a:r>
            <a:r>
              <a:rPr lang="ko-KR" altLang="en-US" sz="2200" dirty="0"/>
              <a:t>권역 배차 </a:t>
            </a:r>
            <a:r>
              <a:rPr lang="ko-KR" altLang="en-US" sz="2200" dirty="0" err="1"/>
              <a:t>백엔드</a:t>
            </a:r>
            <a:endParaRPr lang="en-US" altLang="ko-KR" sz="2200" dirty="0"/>
          </a:p>
          <a:p>
            <a:pPr algn="ctr"/>
            <a:r>
              <a:rPr lang="en-US" altLang="ko-KR" sz="2200" dirty="0"/>
              <a:t>(Door-To-Door Optimization / Zone Dispatch)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B49195-1F98-8AF6-EE0D-0579B41C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9" y="1635646"/>
            <a:ext cx="3528392" cy="21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AE149B5-14F6-CFF3-9035-216999EB9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51670"/>
            <a:ext cx="4419489" cy="2243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B153E6-D56C-9B01-124F-E4F0F95BBA49}"/>
              </a:ext>
            </a:extLst>
          </p:cNvPr>
          <p:cNvSpPr txBox="1"/>
          <p:nvPr/>
        </p:nvSpPr>
        <p:spPr>
          <a:xfrm>
            <a:off x="7159282" y="33887"/>
            <a:ext cx="1955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en-US" altLang="ko-KR" sz="2200" dirty="0">
                <a:solidFill>
                  <a:schemeClr val="tx1"/>
                </a:solidFill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73556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87F88-FC70-7930-EDE4-B5CDFAEBB47A}"/>
              </a:ext>
            </a:extLst>
          </p:cNvPr>
          <p:cNvSpPr txBox="1"/>
          <p:nvPr/>
        </p:nvSpPr>
        <p:spPr>
          <a:xfrm>
            <a:off x="1664674" y="574791"/>
            <a:ext cx="581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en-US" altLang="ko-KR" sz="2200" dirty="0"/>
              <a:t>POI </a:t>
            </a:r>
            <a:r>
              <a:rPr lang="ko-KR" altLang="en-US" sz="2200" dirty="0"/>
              <a:t>기반 고정 노선 관리 프로그램 </a:t>
            </a:r>
            <a:r>
              <a:rPr lang="ko-KR" altLang="en-US" sz="2200" dirty="0" err="1"/>
              <a:t>프론트엔드</a:t>
            </a:r>
            <a:endParaRPr lang="en-US" altLang="ko-KR" sz="2200" dirty="0"/>
          </a:p>
          <a:p>
            <a:pPr algn="ctr"/>
            <a:r>
              <a:rPr lang="en-US" altLang="ko-KR" sz="2200" dirty="0"/>
              <a:t>(POI Based Fixed-Line Managing Tool)</a:t>
            </a:r>
          </a:p>
        </p:txBody>
      </p:sp>
      <p:pic>
        <p:nvPicPr>
          <p:cNvPr id="4100" name="Picture 4" descr="poi-editor">
            <a:extLst>
              <a:ext uri="{FF2B5EF4-FFF2-40B4-BE49-F238E27FC236}">
                <a16:creationId xmlns:a16="http://schemas.microsoft.com/office/drawing/2014/main" id="{BBFF95B4-15B5-128B-C668-F7F05F80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17" y="1454249"/>
            <a:ext cx="6012160" cy="31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2F65C1-8AE1-8E70-4FAD-53A8AADC4201}"/>
              </a:ext>
            </a:extLst>
          </p:cNvPr>
          <p:cNvSpPr txBox="1"/>
          <p:nvPr/>
        </p:nvSpPr>
        <p:spPr>
          <a:xfrm>
            <a:off x="7159282" y="33887"/>
            <a:ext cx="1955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en-US" altLang="ko-KR" sz="2200" dirty="0">
                <a:solidFill>
                  <a:schemeClr val="tx1"/>
                </a:solidFill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266673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20538"/>
            <a:ext cx="9141293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2F65C1-8AE1-8E70-4FAD-53A8AADC4201}"/>
              </a:ext>
            </a:extLst>
          </p:cNvPr>
          <p:cNvSpPr txBox="1"/>
          <p:nvPr/>
        </p:nvSpPr>
        <p:spPr>
          <a:xfrm>
            <a:off x="7159282" y="33887"/>
            <a:ext cx="1955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en-US" altLang="ko-KR" sz="2200" dirty="0">
                <a:solidFill>
                  <a:schemeClr val="tx1"/>
                </a:solidFill>
              </a:rPr>
              <a:t>Personal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D19A7F-8F7E-9005-946F-A56FB62E0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99542"/>
            <a:ext cx="3888432" cy="3317250"/>
          </a:xfrm>
          <a:prstGeom prst="rect">
            <a:avLst/>
          </a:prstGeom>
        </p:spPr>
      </p:pic>
      <p:pic>
        <p:nvPicPr>
          <p:cNvPr id="6" name="Picture 4" descr="service">
            <a:extLst>
              <a:ext uri="{FF2B5EF4-FFF2-40B4-BE49-F238E27FC236}">
                <a16:creationId xmlns:a16="http://schemas.microsoft.com/office/drawing/2014/main" id="{41516EEE-0744-F664-06DD-3A191B7D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97" y="2303433"/>
            <a:ext cx="2842419" cy="17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63C5604-DFFE-4AE2-3992-041D5962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56" y="1126708"/>
            <a:ext cx="3772860" cy="33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5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4422" y="119270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/>
              <a:t>오픈소스가 왜 중요한가요</a:t>
            </a:r>
            <a:r>
              <a:rPr lang="en-US" altLang="ko-KR" sz="2200" dirty="0"/>
              <a:t>?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9FBA1CF-977B-1831-6558-09EB935C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422" y="663622"/>
            <a:ext cx="4032448" cy="38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4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54D28B-6DB4-BF63-9E73-7996C0793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3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4422" y="357019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r">
              <a:defRPr sz="2400" b="1" spc="-150">
                <a:solidFill>
                  <a:srgbClr val="004989"/>
                </a:solidFill>
              </a:defRPr>
            </a:lvl1pPr>
          </a:lstStyle>
          <a:p>
            <a:pPr algn="ctr"/>
            <a:r>
              <a:rPr lang="ko-KR" altLang="en-US" sz="2200" dirty="0"/>
              <a:t>오픈소스가 왜 중요한가요</a:t>
            </a:r>
            <a:r>
              <a:rPr lang="en-US" altLang="ko-KR" sz="2200" dirty="0"/>
              <a:t>?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40C5BD9-C270-49E9-DD38-5D1A30019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7" y="915566"/>
            <a:ext cx="7596336" cy="2853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39857-D072-22CD-CEB3-9D9A0AFD595C}"/>
              </a:ext>
            </a:extLst>
          </p:cNvPr>
          <p:cNvSpPr txBox="1"/>
          <p:nvPr/>
        </p:nvSpPr>
        <p:spPr>
          <a:xfrm>
            <a:off x="1654322" y="3896876"/>
            <a:ext cx="5832648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b="1" spc="-90" dirty="0"/>
              <a:t>아키텍처 간 독립성</a:t>
            </a:r>
            <a:r>
              <a:rPr lang="en-US" altLang="ko-KR" b="1" spc="-90" dirty="0"/>
              <a:t>, </a:t>
            </a:r>
            <a:r>
              <a:rPr lang="ko-KR" altLang="en-US" b="1" spc="-90" dirty="0"/>
              <a:t>프로세스의 자유도</a:t>
            </a:r>
            <a:r>
              <a:rPr lang="en-US" altLang="ko-KR" b="1" spc="-90" dirty="0"/>
              <a:t> </a:t>
            </a:r>
            <a:r>
              <a:rPr lang="ko-KR" altLang="en-US" b="1" spc="-90" dirty="0"/>
              <a:t>보장</a:t>
            </a:r>
            <a:endParaRPr lang="en-US" altLang="ko-KR" b="1" spc="-90" dirty="0"/>
          </a:p>
          <a:p>
            <a:pPr algn="ctr">
              <a:lnSpc>
                <a:spcPct val="120000"/>
              </a:lnSpc>
            </a:pPr>
            <a:r>
              <a:rPr lang="en-US" altLang="ko-KR" spc="-90" dirty="0"/>
              <a:t>-&gt; </a:t>
            </a:r>
            <a:r>
              <a:rPr lang="ko-KR" altLang="en-US" spc="-90" dirty="0"/>
              <a:t>실제로 다양한 회사의 여러 분야에서 사용됨</a:t>
            </a:r>
            <a:endParaRPr lang="en-US" altLang="ko-KR" spc="-9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75A517-77F7-4C6F-284E-2D003560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31" y="593602"/>
            <a:ext cx="2053583" cy="33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5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354</Words>
  <Application>Microsoft Office PowerPoint</Application>
  <PresentationFormat>화면 슬라이드 쇼(16:9)</PresentationFormat>
  <Paragraphs>60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Roboto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</dc:creator>
  <cp:lastModifiedBy>hna so</cp:lastModifiedBy>
  <cp:revision>65</cp:revision>
  <dcterms:created xsi:type="dcterms:W3CDTF">2019-01-28T05:00:01Z</dcterms:created>
  <dcterms:modified xsi:type="dcterms:W3CDTF">2023-11-23T09:03:36Z</dcterms:modified>
</cp:coreProperties>
</file>