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8" r:id="rId9"/>
    <p:sldId id="259" r:id="rId10"/>
    <p:sldId id="258" r:id="rId11"/>
    <p:sldId id="275" r:id="rId12"/>
    <p:sldId id="276" r:id="rId13"/>
    <p:sldId id="260" r:id="rId14"/>
    <p:sldId id="274" r:id="rId15"/>
    <p:sldId id="273" r:id="rId16"/>
    <p:sldId id="261" r:id="rId17"/>
    <p:sldId id="279" r:id="rId18"/>
  </p:sldIdLst>
  <p:sldSz cx="12192000" cy="6858000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S-Core Dream 3 Light" panose="020B0303030302020204" pitchFamily="34" charset="-127"/>
      <p:regular r:id="rId27"/>
    </p:embeddedFont>
    <p:embeddedFont>
      <p:font typeface="S-Core Dream 6 Bold" panose="020B0703030302020204" pitchFamily="34" charset="-1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태현" initials="김태" lastIdx="1" clrIdx="0">
    <p:extLst>
      <p:ext uri="{19B8F6BF-5375-455C-9EA6-DF929625EA0E}">
        <p15:presenceInfo xmlns:p15="http://schemas.microsoft.com/office/powerpoint/2012/main" userId="83e5d63974a673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7T19:48:59.374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S-Core Dream 6 Bold" panose="020B0703030302020204" pitchFamily="34" charset="-127"/>
          <a:ea typeface="S-Core Dream 6 Bold" panose="020B0703030302020204" pitchFamily="34" charset="-127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S-Core Dream 3 Light" panose="020B0303030302020204" pitchFamily="34" charset="-127"/>
          <a:ea typeface="S-Core Dream 3 Light" panose="020B0303030302020204" pitchFamily="34" charset="-127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S-Core Dream 3 Light" panose="020B0303030302020204" pitchFamily="34" charset="-127"/>
          <a:ea typeface="S-Core Dream 3 Light" panose="020B0303030302020204" pitchFamily="34" charset="-127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S-Core Dream 3 Light" panose="020B0303030302020204" pitchFamily="34" charset="-127"/>
          <a:ea typeface="S-Core Dream 3 Light" panose="020B0303030302020204" pitchFamily="34" charset="-127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S-Core Dream 3 Light" panose="020B0303030302020204" pitchFamily="34" charset="-127"/>
          <a:ea typeface="S-Core Dream 3 Light" panose="020B0303030302020204" pitchFamily="34" charset="-127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S-Core Dream 3 Light" panose="020B0303030302020204" pitchFamily="34" charset="-127"/>
          <a:ea typeface="S-Core Dream 3 Light" panose="020B0303030302020204" pitchFamily="34" charset="-127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DFC-4600-49DF-B457-82F3A975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latin typeface="Comic Sans MS" panose="030F0702030302020204" pitchFamily="66" charset="0"/>
              </a:rPr>
              <a:t>대전 대신고 교내에서 분리수거에서의 불편한 점 개선을 위한 구조물</a:t>
            </a:r>
            <a:r>
              <a:rPr lang="en-US" altLang="ko-KR" sz="4000" dirty="0">
                <a:latin typeface="Comic Sans MS" panose="030F0702030302020204" pitchFamily="66" charset="0"/>
              </a:rPr>
              <a:t>, </a:t>
            </a:r>
            <a:r>
              <a:rPr lang="ko-KR" altLang="en-US" sz="4000" dirty="0">
                <a:latin typeface="Comic Sans MS" panose="030F0702030302020204" pitchFamily="66" charset="0"/>
              </a:rPr>
              <a:t>시설물 창안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D0B02-4143-4A51-912D-2C2C3FD21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대전대신고등학교</a:t>
            </a:r>
            <a:endParaRPr lang="en-US" altLang="ko-KR" dirty="0"/>
          </a:p>
          <a:p>
            <a:r>
              <a:rPr lang="ko-KR" altLang="en-US" dirty="0"/>
              <a:t>김태현</a:t>
            </a:r>
            <a:r>
              <a:rPr lang="en-US" altLang="ko-KR" dirty="0"/>
              <a:t>, </a:t>
            </a:r>
            <a:r>
              <a:rPr lang="ko-KR" altLang="en-US" dirty="0"/>
              <a:t>박선찬</a:t>
            </a:r>
            <a:r>
              <a:rPr lang="en-US" altLang="ko-KR" dirty="0"/>
              <a:t>, </a:t>
            </a:r>
            <a:r>
              <a:rPr lang="ko-KR" altLang="en-US" dirty="0"/>
              <a:t>정호일</a:t>
            </a:r>
            <a:r>
              <a:rPr lang="en-US" altLang="ko-KR" dirty="0"/>
              <a:t>, </a:t>
            </a:r>
            <a:r>
              <a:rPr lang="ko-KR" altLang="en-US" dirty="0"/>
              <a:t>김승환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993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8AD41-AB0F-4726-B85D-8C5EDDD9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2325189"/>
            <a:ext cx="10145486" cy="40386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육교의 위치는 학교를 기준으로 아래로 내려오기 위한 </a:t>
            </a:r>
            <a:endParaRPr lang="en-US" altLang="ko-KR" sz="2400" dirty="0"/>
          </a:p>
          <a:p>
            <a:pPr marL="4572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/>
              <a:t>긴 내리막길과 교문을 지난 곳에 위치되어 있다</a:t>
            </a:r>
            <a:r>
              <a:rPr lang="en-US" altLang="ko-KR" sz="2400" dirty="0"/>
              <a:t>.</a:t>
            </a:r>
          </a:p>
          <a:p>
            <a:pPr marL="45720" indent="0">
              <a:buNone/>
            </a:pP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10CE642-2606-492B-8DCF-E05851CBE8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076" y="578146"/>
            <a:ext cx="3467254" cy="5701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C63B3-7183-49AB-9B4F-C986B096C543}"/>
              </a:ext>
            </a:extLst>
          </p:cNvPr>
          <p:cNvSpPr txBox="1"/>
          <p:nvPr/>
        </p:nvSpPr>
        <p:spPr>
          <a:xfrm>
            <a:off x="544287" y="1044270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S-Core Dream 6 Bold" panose="020B0703030302020204" pitchFamily="34" charset="-127"/>
                <a:ea typeface="S-Core Dream 6 Bold" panose="020B0703030302020204" pitchFamily="34" charset="-127"/>
              </a:rPr>
              <a:t>연구 </a:t>
            </a:r>
            <a:r>
              <a:rPr lang="en-US" altLang="ko-KR" sz="2800" dirty="0">
                <a:solidFill>
                  <a:srgbClr val="00B0F0"/>
                </a:solidFill>
                <a:latin typeface="S-Core Dream 6 Bold" panose="020B0703030302020204" pitchFamily="34" charset="-127"/>
                <a:ea typeface="S-Core Dream 6 Bold" panose="020B0703030302020204" pitchFamily="34" charset="-127"/>
              </a:rPr>
              <a:t>1)</a:t>
            </a:r>
            <a:r>
              <a:rPr lang="ko-KR" altLang="en-US" sz="2800" dirty="0">
                <a:solidFill>
                  <a:srgbClr val="00B0F0"/>
                </a:solidFill>
                <a:latin typeface="S-Core Dream 6 Bold" panose="020B0703030302020204" pitchFamily="34" charset="-127"/>
                <a:ea typeface="S-Core Dream 6 Bold" panose="020B0703030302020204" pitchFamily="34" charset="-127"/>
              </a:rPr>
              <a:t>  교내 수거장 위치 및 이동 경로 분석</a:t>
            </a:r>
            <a:endParaRPr lang="en-US" sz="2800" dirty="0">
              <a:solidFill>
                <a:srgbClr val="00B0F0"/>
              </a:solidFill>
              <a:latin typeface="S-Core Dream 6 Bold" panose="020B0703030302020204" pitchFamily="34" charset="-127"/>
              <a:ea typeface="S-Core Dream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9558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대전대신고등학교">
            <a:extLst>
              <a:ext uri="{FF2B5EF4-FFF2-40B4-BE49-F238E27FC236}">
                <a16:creationId xmlns:a16="http://schemas.microsoft.com/office/drawing/2014/main" id="{1AF225C1-6C1F-4285-A889-5FC60AEF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714742"/>
            <a:ext cx="7334250" cy="44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3ds max">
            <a:extLst>
              <a:ext uri="{FF2B5EF4-FFF2-40B4-BE49-F238E27FC236}">
                <a16:creationId xmlns:a16="http://schemas.microsoft.com/office/drawing/2014/main" id="{06EEE930-9221-4C02-B9D3-21B40EE6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055" y="2212219"/>
            <a:ext cx="6665889" cy="348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82D437-F6AA-4734-A83C-4ED3C574127F}"/>
              </a:ext>
            </a:extLst>
          </p:cNvPr>
          <p:cNvSpPr/>
          <p:nvPr/>
        </p:nvSpPr>
        <p:spPr>
          <a:xfrm>
            <a:off x="308974" y="1371705"/>
            <a:ext cx="11172636" cy="5158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DA563-038D-47EF-A607-6BC7299A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93" y="1398903"/>
            <a:ext cx="6758108" cy="476446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E22909-0275-4D65-B536-9045CC67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2325189"/>
            <a:ext cx="4648199" cy="4038600"/>
          </a:xfrm>
        </p:spPr>
        <p:txBody>
          <a:bodyPr>
            <a:normAutofit/>
          </a:bodyPr>
          <a:lstStyle/>
          <a:p>
            <a:r>
              <a:rPr lang="ko-KR" altLang="en-US" dirty="0"/>
              <a:t>육교는 학교 정문에 위치한다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별관 후면의 쓰레기장과 정문 간에는 상당한 거리가 있다</a:t>
            </a:r>
            <a:r>
              <a:rPr lang="en-US" altLang="ko-KR" dirty="0"/>
              <a:t>.</a:t>
            </a:r>
          </a:p>
          <a:p>
            <a:pPr marL="45720" indent="0">
              <a:buNone/>
            </a:pPr>
            <a:endParaRPr lang="en-US" altLang="ko-K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D9F362E-EF88-484C-AAB3-BA489DC9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99" y="277050"/>
            <a:ext cx="9875520" cy="1356360"/>
          </a:xfrm>
        </p:spPr>
        <p:txBody>
          <a:bodyPr/>
          <a:lstStyle/>
          <a:p>
            <a:r>
              <a:rPr lang="ko-KR" altLang="en-US" dirty="0"/>
              <a:t>쓰레기통의 이동 경로 분석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4B6BDE-9DE1-440E-B2BD-AB4A22C1D340}"/>
              </a:ext>
            </a:extLst>
          </p:cNvPr>
          <p:cNvSpPr/>
          <p:nvPr/>
        </p:nvSpPr>
        <p:spPr>
          <a:xfrm>
            <a:off x="4825999" y="3990752"/>
            <a:ext cx="6709145" cy="1010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C34FD-7191-4A05-AA13-C6950CB821BC}"/>
              </a:ext>
            </a:extLst>
          </p:cNvPr>
          <p:cNvSpPr txBox="1"/>
          <p:nvPr/>
        </p:nvSpPr>
        <p:spPr>
          <a:xfrm>
            <a:off x="920750" y="718806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S-Core Dream 6 Bold" panose="020B0703030302020204" pitchFamily="34" charset="-127"/>
                <a:ea typeface="S-Core Dream 6 Bold" panose="020B0703030302020204" pitchFamily="34" charset="-127"/>
              </a:rPr>
              <a:t>연구 </a:t>
            </a:r>
            <a:r>
              <a:rPr lang="en-US" altLang="ko-KR" sz="2800" dirty="0">
                <a:solidFill>
                  <a:srgbClr val="00B0F0"/>
                </a:solidFill>
                <a:latin typeface="S-Core Dream 6 Bold" panose="020B0703030302020204" pitchFamily="34" charset="-127"/>
                <a:ea typeface="S-Core Dream 6 Bold" panose="020B0703030302020204" pitchFamily="34" charset="-127"/>
              </a:rPr>
              <a:t>2) </a:t>
            </a:r>
            <a:r>
              <a:rPr lang="ko-KR" altLang="en-US" sz="2800" dirty="0">
                <a:solidFill>
                  <a:srgbClr val="00B0F0"/>
                </a:solidFill>
                <a:latin typeface="S-Core Dream 6 Bold" panose="020B0703030302020204" pitchFamily="34" charset="-127"/>
                <a:ea typeface="S-Core Dream 6 Bold" panose="020B0703030302020204" pitchFamily="34" charset="-127"/>
              </a:rPr>
              <a:t>자율 주행 쓰레기통 제작</a:t>
            </a:r>
            <a:endParaRPr lang="en-US" sz="2800" dirty="0">
              <a:solidFill>
                <a:srgbClr val="00B0F0"/>
              </a:solidFill>
              <a:latin typeface="S-Core Dream 6 Bold" panose="020B0703030302020204" pitchFamily="34" charset="-127"/>
              <a:ea typeface="S-Core Dream 6 Bold" panose="020B0703030302020204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10331-2843-4D6B-83B7-08012721D04F}"/>
              </a:ext>
            </a:extLst>
          </p:cNvPr>
          <p:cNvSpPr/>
          <p:nvPr/>
        </p:nvSpPr>
        <p:spPr>
          <a:xfrm>
            <a:off x="776176" y="3306726"/>
            <a:ext cx="1711843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쓰레기통 제작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BA7F2-C30B-44F6-B89C-51388E870E02}"/>
              </a:ext>
            </a:extLst>
          </p:cNvPr>
          <p:cNvSpPr/>
          <p:nvPr/>
        </p:nvSpPr>
        <p:spPr>
          <a:xfrm>
            <a:off x="3083442" y="3990753"/>
            <a:ext cx="1786270" cy="1010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비콘 부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FF592-9B1D-4933-9C39-476697345506}"/>
              </a:ext>
            </a:extLst>
          </p:cNvPr>
          <p:cNvSpPr txBox="1"/>
          <p:nvPr/>
        </p:nvSpPr>
        <p:spPr>
          <a:xfrm>
            <a:off x="5079599" y="4311132"/>
            <a:ext cx="65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Arduino YUNO, HM-10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블루투스 모듈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보조배터리</a:t>
            </a:r>
            <a:endParaRPr lang="en-US" dirty="0"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0A5313-9975-40F2-B673-78E16DC137D6}"/>
              </a:ext>
            </a:extLst>
          </p:cNvPr>
          <p:cNvSpPr/>
          <p:nvPr/>
        </p:nvSpPr>
        <p:spPr>
          <a:xfrm>
            <a:off x="4869712" y="2296632"/>
            <a:ext cx="6709145" cy="1010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E58FC-6FD7-4841-AF45-6EC4EA8FD9A5}"/>
              </a:ext>
            </a:extLst>
          </p:cNvPr>
          <p:cNvSpPr txBox="1"/>
          <p:nvPr/>
        </p:nvSpPr>
        <p:spPr>
          <a:xfrm>
            <a:off x="4974856" y="2383395"/>
            <a:ext cx="656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세그웨이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쓰레기통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en-US" altLang="ko-KR" dirty="0" err="1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Raspberrt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 Pi 3, Arduino YUN, DC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서브모터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모터 드라이버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릴레이 모듈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밧줄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보조배터리</a:t>
            </a:r>
            <a:r>
              <a:rPr lang="en-US" altLang="ko-KR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, </a:t>
            </a:r>
            <a:r>
              <a:rPr lang="ko-KR" altLang="en-US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미니 브레드보드</a:t>
            </a:r>
            <a:endParaRPr lang="en-US" dirty="0"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B18E3B-674A-4B98-85B2-2BD6EE0F77CB}"/>
              </a:ext>
            </a:extLst>
          </p:cNvPr>
          <p:cNvCxnSpPr>
            <a:stCxn id="5" idx="0"/>
            <a:endCxn id="6" idx="1"/>
          </p:cNvCxnSpPr>
          <p:nvPr/>
        </p:nvCxnSpPr>
        <p:spPr>
          <a:xfrm flipV="1">
            <a:off x="1632098" y="2801680"/>
            <a:ext cx="1451344" cy="50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94D91D-1580-4BDC-8287-5384B61039BB}"/>
              </a:ext>
            </a:extLst>
          </p:cNvPr>
          <p:cNvCxnSpPr>
            <a:stCxn id="5" idx="2"/>
            <a:endCxn id="7" idx="1"/>
          </p:cNvCxnSpPr>
          <p:nvPr/>
        </p:nvCxnSpPr>
        <p:spPr>
          <a:xfrm>
            <a:off x="1632098" y="4146698"/>
            <a:ext cx="1451344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938DBB7-F654-4F38-BEE5-F456362EE77C}"/>
              </a:ext>
            </a:extLst>
          </p:cNvPr>
          <p:cNvSpPr/>
          <p:nvPr/>
        </p:nvSpPr>
        <p:spPr>
          <a:xfrm>
            <a:off x="3083442" y="2296633"/>
            <a:ext cx="1786270" cy="1010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쓰레기통 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063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2849-1F17-4825-A25F-83961D6C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4400" kern="1200" dirty="0">
                <a:solidFill>
                  <a:schemeClr val="accent1"/>
                </a:solidFill>
              </a:rPr>
              <a:t>사용 원리</a:t>
            </a:r>
            <a:endParaRPr lang="en-US" sz="4400" kern="1200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A picture containing indoor, sitting, table, black&#10;&#10;Description automatically generated">
            <a:extLst>
              <a:ext uri="{FF2B5EF4-FFF2-40B4-BE49-F238E27FC236}">
                <a16:creationId xmlns:a16="http://schemas.microsoft.com/office/drawing/2014/main" id="{2A46CCDB-58B5-470C-8446-CA557441C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66" y="707198"/>
            <a:ext cx="3562270" cy="2671702"/>
          </a:xfrm>
          <a:prstGeom prst="rect">
            <a:avLst/>
          </a:prstGeom>
        </p:spPr>
      </p:pic>
      <p:pic>
        <p:nvPicPr>
          <p:cNvPr id="9" name="Picture 8" descr="A picture containing sport, black, white&#10;&#10;Description automatically generated">
            <a:extLst>
              <a:ext uri="{FF2B5EF4-FFF2-40B4-BE49-F238E27FC236}">
                <a16:creationId xmlns:a16="http://schemas.microsoft.com/office/drawing/2014/main" id="{3FBD3B95-117F-47F8-AE0B-98685C8A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01" y="3479100"/>
            <a:ext cx="3112200" cy="311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7DFA8-C947-4636-8910-831D4FEC268F}"/>
              </a:ext>
            </a:extLst>
          </p:cNvPr>
          <p:cNvSpPr txBox="1"/>
          <p:nvPr/>
        </p:nvSpPr>
        <p:spPr>
          <a:xfrm>
            <a:off x="4441783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ko-KR" altLang="en-US" sz="2400" kern="1200" dirty="0">
                <a:solidFill>
                  <a:schemeClr val="accent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자이로 센서를 이용한 세그웨이를 사용</a:t>
            </a:r>
            <a:endParaRPr lang="en-US" altLang="ko-KR" sz="2400" kern="1200" dirty="0">
              <a:solidFill>
                <a:schemeClr val="accent1"/>
              </a:solidFill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ko-KR" sz="2400" kern="1200" dirty="0">
              <a:solidFill>
                <a:schemeClr val="accent1"/>
              </a:solidFill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ko-KR" altLang="en-US" sz="2400" kern="1200" dirty="0">
                <a:solidFill>
                  <a:schemeClr val="accent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레일과 기어를 모터로 조종하여 추의 위치를 옮겨 전진 작용과 후진 작용을 조절함</a:t>
            </a:r>
            <a:r>
              <a:rPr lang="en-US" altLang="ko-KR" sz="2400" kern="1200" dirty="0">
                <a:solidFill>
                  <a:schemeClr val="accent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ko-KR" sz="2400" kern="1200" dirty="0">
              <a:solidFill>
                <a:schemeClr val="accent1"/>
              </a:solidFill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ko-KR" altLang="en-US" sz="2400" kern="1200" dirty="0">
                <a:solidFill>
                  <a:schemeClr val="accent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손잡이에 고정 핀을 달아 이를 밧줄과 모터로 당겨 조절하며 좌우 회전을 조절함</a:t>
            </a:r>
            <a:r>
              <a:rPr lang="en-US" altLang="ko-KR" sz="2400" kern="1200" dirty="0">
                <a:solidFill>
                  <a:schemeClr val="accent1"/>
                </a:solidFill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.</a:t>
            </a:r>
            <a:endParaRPr lang="en-US" sz="2400" kern="1200" dirty="0">
              <a:solidFill>
                <a:schemeClr val="accent1"/>
              </a:solidFill>
              <a:latin typeface="S-Core Dream 3 Light" panose="020B0303030302020204" pitchFamily="34" charset="-127"/>
              <a:ea typeface="S-Core Dream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123583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DFC-4600-49DF-B457-82F3A975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피드백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D0B02-4143-4A51-912D-2C2C3FD21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피드백과 향후 계획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480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5E46-0164-4073-A25D-6F046C26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ko-KR" altLang="en-US"/>
              <a:t>피드백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8BFD-2B64-481C-9B89-868D6AB6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417288" cy="4038600"/>
          </a:xfrm>
        </p:spPr>
        <p:txBody>
          <a:bodyPr/>
          <a:lstStyle/>
          <a:p>
            <a:r>
              <a:rPr lang="en-US" altLang="ko-KR" dirty="0"/>
              <a:t>3D </a:t>
            </a:r>
            <a:r>
              <a:rPr lang="ko-KR" altLang="en-US" dirty="0"/>
              <a:t>프린터로 만든 프레임의 강도가 약하여 연구 후반에 설계를 완전변경함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3D </a:t>
            </a:r>
            <a:r>
              <a:rPr lang="ko-KR" altLang="en-US" dirty="0"/>
              <a:t>프린터의 숙련도가 낮아 시행착오가 많았음</a:t>
            </a:r>
            <a:r>
              <a:rPr lang="en-US" altLang="ko-KR" dirty="0"/>
              <a:t>. </a:t>
            </a:r>
            <a:r>
              <a:rPr lang="ko-KR" altLang="en-US" dirty="0"/>
              <a:t>연구 후반에 </a:t>
            </a:r>
            <a:r>
              <a:rPr lang="en-US" altLang="ko-KR" dirty="0"/>
              <a:t>3D </a:t>
            </a:r>
            <a:r>
              <a:rPr lang="ko-KR" altLang="en-US" dirty="0"/>
              <a:t>프린터를 구매 후 연습하는 것으로 해결함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기존에 보유하던 </a:t>
            </a:r>
            <a:r>
              <a:rPr lang="en-US" altLang="ko-KR" dirty="0"/>
              <a:t>DC</a:t>
            </a:r>
            <a:r>
              <a:rPr lang="ko-KR" altLang="en-US" dirty="0"/>
              <a:t>모터를 사용하여 바퀴를 구동하려 하였으나</a:t>
            </a:r>
            <a:r>
              <a:rPr lang="en-US" altLang="ko-KR" dirty="0"/>
              <a:t>, </a:t>
            </a:r>
            <a:r>
              <a:rPr lang="ko-KR" altLang="en-US" dirty="0"/>
              <a:t>모터의 출력이 너무 약하였음</a:t>
            </a:r>
            <a:r>
              <a:rPr lang="en-US" altLang="ko-KR" dirty="0"/>
              <a:t>. </a:t>
            </a:r>
            <a:r>
              <a:rPr lang="ko-KR" altLang="en-US" dirty="0"/>
              <a:t>전동 휠을 구매하여 구동계로 활용하는 것으로 해결함</a:t>
            </a:r>
            <a:r>
              <a:rPr lang="en-US" altLang="ko-KR" dirty="0"/>
              <a:t>. </a:t>
            </a:r>
          </a:p>
        </p:txBody>
      </p:sp>
      <p:pic>
        <p:nvPicPr>
          <p:cNvPr id="5" name="Picture 4" descr="A picture containing indoor, sitting, table, desk&#10;&#10;Description automatically generated">
            <a:extLst>
              <a:ext uri="{FF2B5EF4-FFF2-40B4-BE49-F238E27FC236}">
                <a16:creationId xmlns:a16="http://schemas.microsoft.com/office/drawing/2014/main" id="{6E6F521D-320B-4E8F-83A9-58FB8535F8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89" y="1965959"/>
            <a:ext cx="5175930" cy="3881947"/>
          </a:xfrm>
          <a:prstGeom prst="rect">
            <a:avLst/>
          </a:prstGeom>
        </p:spPr>
      </p:pic>
      <p:pic>
        <p:nvPicPr>
          <p:cNvPr id="7" name="Picture 6" descr="A picture containing table, sitting, indoor, computer&#10;&#10;Description automatically generated">
            <a:extLst>
              <a:ext uri="{FF2B5EF4-FFF2-40B4-BE49-F238E27FC236}">
                <a16:creationId xmlns:a16="http://schemas.microsoft.com/office/drawing/2014/main" id="{797ADDB0-F413-4DE7-B0A7-30FA2C1F02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89" y="1948237"/>
            <a:ext cx="5175930" cy="3881948"/>
          </a:xfrm>
          <a:prstGeom prst="rect">
            <a:avLst/>
          </a:prstGeom>
        </p:spPr>
      </p:pic>
      <p:pic>
        <p:nvPicPr>
          <p:cNvPr id="9" name="Picture 8" descr="A stack of flyers on a table&#10;&#10;Description automatically generated">
            <a:extLst>
              <a:ext uri="{FF2B5EF4-FFF2-40B4-BE49-F238E27FC236}">
                <a16:creationId xmlns:a16="http://schemas.microsoft.com/office/drawing/2014/main" id="{5991986E-5E7F-478D-BB6A-550EF26A26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89" y="1948237"/>
            <a:ext cx="5175930" cy="3881948"/>
          </a:xfrm>
          <a:prstGeom prst="rect">
            <a:avLst/>
          </a:prstGeom>
        </p:spPr>
      </p:pic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9AE822AC-935A-40B3-97C8-7E564175AD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89" y="1965958"/>
            <a:ext cx="5175930" cy="38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4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5E46-0164-4073-A25D-6F046C26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향후 계획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8BFD-2B64-481C-9B89-868D6AB65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알루미늄 빔 사용을 통하여 장치의 강성을 더욱 개선하고</a:t>
            </a:r>
            <a:r>
              <a:rPr lang="en-US" altLang="ko-KR" sz="2400" dirty="0"/>
              <a:t>, </a:t>
            </a:r>
            <a:r>
              <a:rPr lang="ko-KR" altLang="en-US" sz="2400" dirty="0"/>
              <a:t>이를 대전대신고등학교 교정 내부에 배치할 예정임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본 연구에서는 경로 변경이 쉬우나 장비 관리가 어려운 블루투스 비콘 방식을 사용함</a:t>
            </a:r>
            <a:r>
              <a:rPr lang="en-US" altLang="ko-KR" sz="2400" dirty="0"/>
              <a:t>. </a:t>
            </a:r>
            <a:r>
              <a:rPr lang="ko-KR" altLang="en-US" sz="2400" dirty="0"/>
              <a:t>향후 </a:t>
            </a:r>
            <a:r>
              <a:rPr lang="en-US" altLang="ko-KR" sz="2400" dirty="0"/>
              <a:t>GPS</a:t>
            </a:r>
            <a:r>
              <a:rPr lang="ko-KR" altLang="en-US" sz="2400" dirty="0"/>
              <a:t>를 장비에 적용하여 장비의 관리성을 개선할 예정임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본 장비를 개선한 후</a:t>
            </a:r>
            <a:r>
              <a:rPr lang="en-US" altLang="ko-KR" sz="2400" dirty="0"/>
              <a:t>, </a:t>
            </a:r>
            <a:r>
              <a:rPr lang="ko-KR" altLang="en-US" sz="2400" dirty="0"/>
              <a:t>복수동 및 도마동 일대에 배치하여 거리의 미관 향상을 도모할 예정임</a:t>
            </a:r>
            <a:r>
              <a:rPr lang="en-US" altLang="ko-K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35789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DFC-4600-49DF-B457-82F3A975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감사합니다</a:t>
            </a:r>
            <a:r>
              <a:rPr lang="en-US" altLang="ko-KR" sz="4000" dirty="0"/>
              <a:t>.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D0B02-4143-4A51-912D-2C2C3FD21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597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394E-274E-406E-814A-709CA6BF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1C64-1C9E-4770-9544-83A766F3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교내 구조 및 문제점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3D </a:t>
            </a:r>
            <a:r>
              <a:rPr lang="ko-KR" altLang="en-US" dirty="0"/>
              <a:t>모델링을 통한 교내 수거장 위치</a:t>
            </a:r>
            <a:r>
              <a:rPr lang="en-US" altLang="ko-KR" dirty="0"/>
              <a:t>, </a:t>
            </a:r>
            <a:r>
              <a:rPr lang="ko-KR" altLang="en-US" dirty="0"/>
              <a:t>이동 경로 분석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자율주행 쓰레기통 제작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866495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DFC-4600-49DF-B457-82F3A975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교내 구조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D0B02-4143-4A51-912D-2C2C3FD21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대전대신고등학교</a:t>
            </a:r>
            <a:endParaRPr lang="en-US" altLang="ko-KR" dirty="0"/>
          </a:p>
          <a:p>
            <a:r>
              <a:rPr lang="ko-KR" altLang="en-US" dirty="0"/>
              <a:t>김태현</a:t>
            </a:r>
            <a:r>
              <a:rPr lang="en-US" altLang="ko-KR" dirty="0"/>
              <a:t>, </a:t>
            </a:r>
            <a:r>
              <a:rPr lang="ko-KR" altLang="en-US" dirty="0"/>
              <a:t>박선찬</a:t>
            </a:r>
            <a:r>
              <a:rPr lang="en-US" altLang="ko-KR" dirty="0"/>
              <a:t>, </a:t>
            </a:r>
            <a:r>
              <a:rPr lang="ko-KR" altLang="en-US" dirty="0"/>
              <a:t>정호일</a:t>
            </a:r>
            <a:r>
              <a:rPr lang="en-US" altLang="ko-KR" dirty="0"/>
              <a:t>, </a:t>
            </a:r>
            <a:r>
              <a:rPr lang="ko-KR" altLang="en-US" dirty="0"/>
              <a:t>김승환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548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F583B8-0D0A-4661-8EBE-2CC9618CE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50308-4DCA-417A-86B3-BA566DFD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194" y="560613"/>
            <a:ext cx="4397216" cy="1356360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학교의 환경적 문제</a:t>
            </a:r>
            <a:endParaRPr lang="en-US" sz="3600" dirty="0"/>
          </a:p>
        </p:txBody>
      </p:sp>
      <p:pic>
        <p:nvPicPr>
          <p:cNvPr id="5" name="Picture 4" descr="A picture containing outdoor, fence, building, rail&#10;&#10;Description automatically generated">
            <a:extLst>
              <a:ext uri="{FF2B5EF4-FFF2-40B4-BE49-F238E27FC236}">
                <a16:creationId xmlns:a16="http://schemas.microsoft.com/office/drawing/2014/main" id="{7F245C64-CDA4-48BE-8AB1-5010DCD5D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14" y="3249974"/>
            <a:ext cx="4027002" cy="2877940"/>
          </a:xfrm>
          <a:prstGeom prst="rect">
            <a:avLst/>
          </a:prstGeom>
        </p:spPr>
      </p:pic>
      <p:pic>
        <p:nvPicPr>
          <p:cNvPr id="9" name="Picture 8" descr="A picture containing outdoor, fence, train, track&#10;&#10;Description automatically generated">
            <a:extLst>
              <a:ext uri="{FF2B5EF4-FFF2-40B4-BE49-F238E27FC236}">
                <a16:creationId xmlns:a16="http://schemas.microsoft.com/office/drawing/2014/main" id="{07CE9293-5686-44E0-92C4-DFEEF886F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9" y="744836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11" name="Picture 10" descr="A tree on the side of a road&#10;&#10;Description automatically generated">
            <a:extLst>
              <a:ext uri="{FF2B5EF4-FFF2-40B4-BE49-F238E27FC236}">
                <a16:creationId xmlns:a16="http://schemas.microsoft.com/office/drawing/2014/main" id="{A8D30E17-E723-4A08-88CD-E3D5040F6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992749" y="744837"/>
            <a:ext cx="2079068" cy="2344272"/>
          </a:xfrm>
          <a:prstGeom prst="rect">
            <a:avLst/>
          </a:prstGeom>
        </p:spPr>
      </p:pic>
      <p:pic>
        <p:nvPicPr>
          <p:cNvPr id="7" name="Picture 6" descr="A beach with a city in the background&#10;&#10;Description automatically generated">
            <a:extLst>
              <a:ext uri="{FF2B5EF4-FFF2-40B4-BE49-F238E27FC236}">
                <a16:creationId xmlns:a16="http://schemas.microsoft.com/office/drawing/2014/main" id="{2C8489DA-8798-4313-80FF-1DCB859D8F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731816" y="4076700"/>
            <a:ext cx="2146941" cy="2051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22A2-7825-44D2-8328-D9112B39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874" y="2233746"/>
            <a:ext cx="4195846" cy="4038600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대전대신고등학교 육교에 쓰레기가 많아 미관상 보기 좋지 않다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육교의 쓰레기 문제를 개선하면 좋겠다는 의견이 있음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78507104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D96E-139F-4406-8BB9-F2312E9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ko-KR" altLang="en-US" sz="4400"/>
              <a:t>이전 해결 방안 분석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E24B-3BB0-422E-9D82-A1055B25B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r>
              <a:rPr lang="ko-KR" altLang="en-US" sz="2200"/>
              <a:t>육교에 쓰레기통이 배치되어 있었으나</a:t>
            </a:r>
            <a:r>
              <a:rPr lang="en-US" altLang="ko-KR" sz="2200"/>
              <a:t>, </a:t>
            </a:r>
            <a:r>
              <a:rPr lang="ko-KR" altLang="en-US" sz="2200"/>
              <a:t>쓰레기가 넘쳐나고</a:t>
            </a:r>
            <a:r>
              <a:rPr lang="en-US" altLang="ko-KR" sz="2200"/>
              <a:t>, </a:t>
            </a:r>
            <a:r>
              <a:rPr lang="ko-KR" altLang="en-US" sz="2200"/>
              <a:t>주변 미관을 손상하여 철거됨</a:t>
            </a:r>
            <a:r>
              <a:rPr lang="en-US" altLang="ko-KR" sz="2200"/>
              <a:t>. </a:t>
            </a:r>
          </a:p>
          <a:p>
            <a:endParaRPr lang="en-US" altLang="ko-KR" sz="2200"/>
          </a:p>
          <a:p>
            <a:r>
              <a:rPr lang="en-US" altLang="ko-KR" sz="2200"/>
              <a:t>-&gt; </a:t>
            </a:r>
            <a:r>
              <a:rPr lang="ko-KR" altLang="en-US" sz="2200"/>
              <a:t>쓰레기통을 주기적으로 비우고 관리할 수 있으면 좋겠다는 생각</a:t>
            </a:r>
            <a:endParaRPr lang="en-US" altLang="ko-KR" sz="2200"/>
          </a:p>
        </p:txBody>
      </p:sp>
      <p:pic>
        <p:nvPicPr>
          <p:cNvPr id="7" name="Picture 6" descr="A picture containing cup, table, white&#10;&#10;Description automatically generated">
            <a:extLst>
              <a:ext uri="{FF2B5EF4-FFF2-40B4-BE49-F238E27FC236}">
                <a16:creationId xmlns:a16="http://schemas.microsoft.com/office/drawing/2014/main" id="{7BAB0555-AAAB-4E82-BC23-B985D7D1A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78" y="1287780"/>
            <a:ext cx="4111322" cy="45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56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8C51-FA43-45EC-B132-18D97423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ko-KR" altLang="en-US" sz="3200"/>
              <a:t>해결방안</a:t>
            </a:r>
            <a:endParaRPr lang="en-US" sz="320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1733B5E3-5E2E-4C28-8050-FD61253D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2064" y="2014856"/>
            <a:ext cx="6045576" cy="28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271A-1530-4040-A66E-16120839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4349300" cy="403860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“</a:t>
            </a:r>
            <a:r>
              <a:rPr lang="ko-KR" altLang="en-US" sz="2000" dirty="0"/>
              <a:t>사람의 힘 없이 자동으로 쓰레기를 분리수거 하면 빠르고 확실하게 육교의 쓰레기를 처리할 수 있지 않을까</a:t>
            </a:r>
            <a:r>
              <a:rPr lang="en-US" altLang="ko-KR" sz="2000" dirty="0"/>
              <a:t>?” </a:t>
            </a:r>
            <a:r>
              <a:rPr lang="ko-KR" altLang="en-US" sz="2000" dirty="0"/>
              <a:t>라는 의견을 도출함</a:t>
            </a:r>
            <a:r>
              <a:rPr lang="en-US" altLang="ko-KR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-&gt; </a:t>
            </a:r>
            <a:r>
              <a:rPr lang="ko-KR" altLang="en-US" sz="2000" dirty="0"/>
              <a:t>사람의 힘 없이 자동으로 쓰레기를 분리수거 하는 쓰레기통을 제작하자는 결론을 도출함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2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7DFC-4600-49DF-B457-82F3A975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자율주행 쓰레기통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D0B02-4143-4A51-912D-2C2C3FD21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교내 환경 분석 </a:t>
            </a:r>
            <a:r>
              <a:rPr lang="en-US" altLang="ko-KR" dirty="0"/>
              <a:t>/ </a:t>
            </a:r>
            <a:r>
              <a:rPr lang="ko-KR" altLang="en-US" dirty="0"/>
              <a:t>자율주행 쓰레기통 제작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108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2849-1F17-4825-A25F-83961D6C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기존 쓰레기통 아이디어들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4D49-67CE-4F3E-860F-3E639D17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487886" cy="115743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3D </a:t>
            </a:r>
            <a:r>
              <a:rPr lang="ko-KR" altLang="en-US" sz="2800" dirty="0"/>
              <a:t>프린터로 프레임 제작</a:t>
            </a:r>
            <a:endParaRPr lang="en-US" altLang="ko-KR" sz="2800" dirty="0"/>
          </a:p>
          <a:p>
            <a:r>
              <a:rPr lang="ko-KR" altLang="en-US" sz="2800" dirty="0"/>
              <a:t>모터와 바퀴를 달아 쓰레기통을 구동</a:t>
            </a:r>
            <a:endParaRPr lang="en-US" altLang="ko-KR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DE836E-ECD0-4749-B3F6-0A652FD99328}"/>
              </a:ext>
            </a:extLst>
          </p:cNvPr>
          <p:cNvSpPr txBox="1">
            <a:spLocks/>
          </p:cNvSpPr>
          <p:nvPr/>
        </p:nvSpPr>
        <p:spPr>
          <a:xfrm>
            <a:off x="1143000" y="3489462"/>
            <a:ext cx="6487886" cy="115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보유했던 모터의 출력이 약했음</a:t>
            </a:r>
            <a:r>
              <a:rPr lang="en-US" altLang="ko-KR" sz="2800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.</a:t>
            </a:r>
          </a:p>
          <a:p>
            <a:r>
              <a:rPr lang="en-US" altLang="ko-KR" sz="2800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3D </a:t>
            </a:r>
            <a:r>
              <a:rPr lang="ko-KR" altLang="en-US" sz="2800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프린터 출력물의 강성이 약했음</a:t>
            </a:r>
            <a:r>
              <a:rPr lang="en-US" altLang="ko-KR" sz="2800" dirty="0">
                <a:latin typeface="S-Core Dream 3 Light" panose="020B0303030302020204" pitchFamily="34" charset="-127"/>
                <a:ea typeface="S-Core Dream 3 Light" panose="020B0303030302020204" pitchFamily="34" charset="-127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6912F-434A-4F50-9CC6-277B767DC7C8}"/>
              </a:ext>
            </a:extLst>
          </p:cNvPr>
          <p:cNvGrpSpPr/>
          <p:nvPr/>
        </p:nvGrpSpPr>
        <p:grpSpPr>
          <a:xfrm>
            <a:off x="2264511" y="1889456"/>
            <a:ext cx="3711840" cy="1356360"/>
            <a:chOff x="3936735" y="-3619099"/>
            <a:chExt cx="3711840" cy="3200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5FE1209-E729-49BD-9245-95D68D314CCD}"/>
                </a:ext>
              </a:extLst>
            </p:cNvPr>
            <p:cNvCxnSpPr/>
            <p:nvPr/>
          </p:nvCxnSpPr>
          <p:spPr>
            <a:xfrm flipH="1">
              <a:off x="3990975" y="-3619099"/>
              <a:ext cx="3657600" cy="3200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F92E8C-EB43-45E0-A72A-8A0B5487F650}"/>
                </a:ext>
              </a:extLst>
            </p:cNvPr>
            <p:cNvCxnSpPr>
              <a:cxnSpLocks/>
            </p:cNvCxnSpPr>
            <p:nvPr/>
          </p:nvCxnSpPr>
          <p:spPr>
            <a:xfrm>
              <a:off x="3936735" y="-3619099"/>
              <a:ext cx="3657600" cy="3200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Image result for frame cart">
            <a:extLst>
              <a:ext uri="{FF2B5EF4-FFF2-40B4-BE49-F238E27FC236}">
                <a16:creationId xmlns:a16="http://schemas.microsoft.com/office/drawing/2014/main" id="{F2E9FBDC-F347-4C9F-B019-0F9354F6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489" y="1965960"/>
            <a:ext cx="3810000" cy="414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38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1281-84F5-437D-B10F-661E6B1A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자율주행 쓰레기통 제작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0C2CC97-F1E0-4A67-9B15-217653E8A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41414"/>
              </p:ext>
            </p:extLst>
          </p:nvPr>
        </p:nvGraphicFramePr>
        <p:xfrm>
          <a:off x="1469571" y="1965961"/>
          <a:ext cx="9024258" cy="4402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215">
                  <a:extLst>
                    <a:ext uri="{9D8B030D-6E8A-4147-A177-3AD203B41FA5}">
                      <a16:colId xmlns:a16="http://schemas.microsoft.com/office/drawing/2014/main" val="4276073871"/>
                    </a:ext>
                  </a:extLst>
                </a:gridCol>
                <a:gridCol w="4679043">
                  <a:extLst>
                    <a:ext uri="{9D8B030D-6E8A-4147-A177-3AD203B41FA5}">
                      <a16:colId xmlns:a16="http://schemas.microsoft.com/office/drawing/2014/main" val="297475819"/>
                    </a:ext>
                  </a:extLst>
                </a:gridCol>
              </a:tblGrid>
              <a:tr h="389531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33614"/>
                  </a:ext>
                </a:extLst>
              </a:tr>
              <a:tr h="5068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쓰레기통부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비콘부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93764"/>
                  </a:ext>
                </a:extLst>
              </a:tr>
            </a:tbl>
          </a:graphicData>
        </a:graphic>
      </p:graphicFrame>
      <p:pic>
        <p:nvPicPr>
          <p:cNvPr id="11" name="Picture 10" descr="A close up of a truck&#10;&#10;Description automatically generated">
            <a:extLst>
              <a:ext uri="{FF2B5EF4-FFF2-40B4-BE49-F238E27FC236}">
                <a16:creationId xmlns:a16="http://schemas.microsoft.com/office/drawing/2014/main" id="{70DA7D50-3E4A-4E15-BF6E-CCC9BCF884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1" y="2360427"/>
            <a:ext cx="4097079" cy="3072809"/>
          </a:xfrm>
          <a:prstGeom prst="rect">
            <a:avLst/>
          </a:prstGeom>
        </p:spPr>
      </p:pic>
      <p:pic>
        <p:nvPicPr>
          <p:cNvPr id="4098" name="Picture 2" descr="Image result for 블루투스 모듈">
            <a:extLst>
              <a:ext uri="{FF2B5EF4-FFF2-40B4-BE49-F238E27FC236}">
                <a16:creationId xmlns:a16="http://schemas.microsoft.com/office/drawing/2014/main" id="{FB6DBFA6-26A2-4F5A-BD40-AB4DC065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862" y="2165054"/>
            <a:ext cx="3487478" cy="34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406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Comic Sans MS</vt:lpstr>
      <vt:lpstr>S-Core Dream 6 Bold</vt:lpstr>
      <vt:lpstr>S-Core Dream 3 Light</vt:lpstr>
      <vt:lpstr>Corbel</vt:lpstr>
      <vt:lpstr>Basis</vt:lpstr>
      <vt:lpstr>대전 대신고 교내에서 분리수거에서의 불편한 점 개선을 위한 구조물, 시설물 창안</vt:lpstr>
      <vt:lpstr>목차</vt:lpstr>
      <vt:lpstr>교내 구조</vt:lpstr>
      <vt:lpstr>학교의 환경적 문제</vt:lpstr>
      <vt:lpstr>이전 해결 방안 분석</vt:lpstr>
      <vt:lpstr>해결방안</vt:lpstr>
      <vt:lpstr>자율주행 쓰레기통</vt:lpstr>
      <vt:lpstr>기존 쓰레기통 아이디어들</vt:lpstr>
      <vt:lpstr>자율주행 쓰레기통 제작</vt:lpstr>
      <vt:lpstr>PowerPoint Presentation</vt:lpstr>
      <vt:lpstr>쓰레기통의 이동 경로 분석</vt:lpstr>
      <vt:lpstr>PowerPoint Presentation</vt:lpstr>
      <vt:lpstr>사용 원리</vt:lpstr>
      <vt:lpstr>피드백</vt:lpstr>
      <vt:lpstr>피드백</vt:lpstr>
      <vt:lpstr>향후 계획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대전 대신고 교내에서 분리수거에서의 불편한 점 개선을 위한 구조물, 시설물 창안</dc:title>
  <dc:creator>김 태현</dc:creator>
  <cp:lastModifiedBy>김 태현</cp:lastModifiedBy>
  <cp:revision>6</cp:revision>
  <dcterms:created xsi:type="dcterms:W3CDTF">2019-10-27T16:53:55Z</dcterms:created>
  <dcterms:modified xsi:type="dcterms:W3CDTF">2019-10-27T17:21:48Z</dcterms:modified>
</cp:coreProperties>
</file>